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1" r:id="rId5"/>
    <p:sldId id="263" r:id="rId6"/>
    <p:sldId id="257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76F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278CE-26F8-4F65-95F5-8BFE559F3DBA}" type="datetimeFigureOut">
              <a:rPr lang="en-US" smtClean="0"/>
              <a:t>2/14/2018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2D00F-ABCB-42F8-9368-94490E6B9F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357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278CE-26F8-4F65-95F5-8BFE559F3DBA}" type="datetimeFigureOut">
              <a:rPr lang="en-US" smtClean="0"/>
              <a:t>2/14/2018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2D00F-ABCB-42F8-9368-94490E6B9F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835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278CE-26F8-4F65-95F5-8BFE559F3DBA}" type="datetimeFigureOut">
              <a:rPr lang="en-US" smtClean="0"/>
              <a:t>2/14/2018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2D00F-ABCB-42F8-9368-94490E6B9F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2280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278CE-26F8-4F65-95F5-8BFE559F3DBA}" type="datetimeFigureOut">
              <a:rPr lang="en-US" smtClean="0"/>
              <a:t>2/14/2018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2D00F-ABCB-42F8-9368-94490E6B9F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7523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278CE-26F8-4F65-95F5-8BFE559F3DBA}" type="datetimeFigureOut">
              <a:rPr lang="en-US" smtClean="0"/>
              <a:t>2/14/2018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2D00F-ABCB-42F8-9368-94490E6B9F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0484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278CE-26F8-4F65-95F5-8BFE559F3DBA}" type="datetimeFigureOut">
              <a:rPr lang="en-US" smtClean="0"/>
              <a:t>2/14/2018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2D00F-ABCB-42F8-9368-94490E6B9F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4728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278CE-26F8-4F65-95F5-8BFE559F3DBA}" type="datetimeFigureOut">
              <a:rPr lang="en-US" smtClean="0"/>
              <a:t>2/14/2018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2D00F-ABCB-42F8-9368-94490E6B9F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2724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278CE-26F8-4F65-95F5-8BFE559F3DBA}" type="datetimeFigureOut">
              <a:rPr lang="en-US" smtClean="0"/>
              <a:t>2/14/2018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2D00F-ABCB-42F8-9368-94490E6B9F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0663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278CE-26F8-4F65-95F5-8BFE559F3DBA}" type="datetimeFigureOut">
              <a:rPr lang="en-US" smtClean="0"/>
              <a:t>2/14/2018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2D00F-ABCB-42F8-9368-94490E6B9F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2876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278CE-26F8-4F65-95F5-8BFE559F3DBA}" type="datetimeFigureOut">
              <a:rPr lang="en-US" smtClean="0"/>
              <a:t>2/14/2018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2D00F-ABCB-42F8-9368-94490E6B9F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7462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278CE-26F8-4F65-95F5-8BFE559F3DBA}" type="datetimeFigureOut">
              <a:rPr lang="en-US" smtClean="0"/>
              <a:t>2/14/2018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2D00F-ABCB-42F8-9368-94490E6B9F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2460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1278CE-26F8-4F65-95F5-8BFE559F3DBA}" type="datetimeFigureOut">
              <a:rPr lang="en-US" smtClean="0"/>
              <a:t>2/14/2018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62D00F-ABCB-42F8-9368-94490E6B9F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9571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>
            <a:noAutofit/>
          </a:bodyPr>
          <a:lstStyle/>
          <a:p>
            <a:r>
              <a:rPr lang="en-US" sz="3600" b="1" dirty="0">
                <a:latin typeface="Georgia" panose="02040502050405020303" pitchFamily="18" charset="0"/>
              </a:rPr>
              <a:t>A Foundation for Success:</a:t>
            </a:r>
          </a:p>
          <a:p>
            <a:r>
              <a:rPr lang="en-US" sz="3000" dirty="0">
                <a:latin typeface="Georgia" panose="02040502050405020303" pitchFamily="18" charset="0"/>
              </a:rPr>
              <a:t>Advocacy, Engagement, and Addressing Gaps in Policy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873055"/>
            <a:ext cx="8839200" cy="1010792"/>
          </a:xfrm>
          <a:prstGeom prst="rect">
            <a:avLst/>
          </a:prstGeom>
        </p:spPr>
      </p:pic>
      <p:sp>
        <p:nvSpPr>
          <p:cNvPr id="5" name="Subtitle 2"/>
          <p:cNvSpPr txBox="1">
            <a:spLocks/>
          </p:cNvSpPr>
          <p:nvPr/>
        </p:nvSpPr>
        <p:spPr>
          <a:xfrm>
            <a:off x="1371600" y="5029200"/>
            <a:ext cx="6400800" cy="1600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600" b="1" dirty="0">
              <a:latin typeface="Georgia" panose="02040502050405020303" pitchFamily="18" charset="0"/>
            </a:endParaRPr>
          </a:p>
          <a:p>
            <a:r>
              <a:rPr lang="en-US" sz="2400" dirty="0">
                <a:latin typeface="Georgia" panose="02040502050405020303" pitchFamily="18" charset="0"/>
              </a:rPr>
              <a:t>Charlie Lotz and Ray Firth</a:t>
            </a:r>
          </a:p>
          <a:p>
            <a:r>
              <a:rPr lang="en-US" sz="1800" b="1" dirty="0">
                <a:latin typeface="Georgia" panose="02040502050405020303" pitchFamily="18" charset="0"/>
              </a:rPr>
              <a:t>February 15</a:t>
            </a:r>
            <a:r>
              <a:rPr lang="en-US" sz="1800" b="1" baseline="30000" dirty="0">
                <a:latin typeface="Georgia" panose="02040502050405020303" pitchFamily="18" charset="0"/>
              </a:rPr>
              <a:t>th</a:t>
            </a:r>
            <a:r>
              <a:rPr lang="en-US" sz="1800" b="1" dirty="0">
                <a:latin typeface="Georgia" panose="02040502050405020303" pitchFamily="18" charset="0"/>
              </a:rPr>
              <a:t>, 2018</a:t>
            </a:r>
          </a:p>
          <a:p>
            <a:endParaRPr lang="en-US" sz="4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90930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Georgia" panose="02040502050405020303" pitchFamily="18" charset="0"/>
              </a:rPr>
              <a:t>A Strong Research Base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876800"/>
          </a:xfrm>
        </p:spPr>
        <p:txBody>
          <a:bodyPr>
            <a:normAutofit fontScale="92500" lnSpcReduction="20000"/>
          </a:bodyPr>
          <a:lstStyle/>
          <a:p>
            <a:r>
              <a:rPr lang="en-US" b="1" i="1" dirty="0"/>
              <a:t>Helping Families Raise Healthy Children Initiative </a:t>
            </a:r>
            <a:r>
              <a:rPr lang="en-US" b="1" dirty="0"/>
              <a:t>(2013) </a:t>
            </a:r>
            <a:r>
              <a:rPr lang="en-US" b="1" i="1" dirty="0"/>
              <a:t>– </a:t>
            </a:r>
            <a:r>
              <a:rPr lang="en-US" b="1" dirty="0"/>
              <a:t>RAND Corporation</a:t>
            </a:r>
            <a:endParaRPr lang="en-US" b="1" i="1" dirty="0"/>
          </a:p>
          <a:p>
            <a:pPr lvl="1"/>
            <a:r>
              <a:rPr lang="en-US" dirty="0"/>
              <a:t>Allegheny County (Pittsburgh), Pennsylvania</a:t>
            </a:r>
          </a:p>
          <a:p>
            <a:endParaRPr lang="en-US" dirty="0"/>
          </a:p>
          <a:p>
            <a:r>
              <a:rPr lang="en-US" dirty="0"/>
              <a:t>Goal: improve maternal </a:t>
            </a:r>
            <a:r>
              <a:rPr lang="en-US" i="1" dirty="0"/>
              <a:t>and </a:t>
            </a:r>
            <a:r>
              <a:rPr lang="en-US" dirty="0"/>
              <a:t>infant health by improving access to care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Outcome: Early Intervention model </a:t>
            </a:r>
          </a:p>
          <a:p>
            <a:pPr lvl="1"/>
            <a:r>
              <a:rPr lang="en-US" dirty="0"/>
              <a:t>Increased maternal referral rate after positive depression screening (</a:t>
            </a:r>
            <a:r>
              <a:rPr lang="en-US" b="1" dirty="0"/>
              <a:t>62% </a:t>
            </a:r>
            <a:r>
              <a:rPr lang="en-US" dirty="0"/>
              <a:t>vs. 52%)</a:t>
            </a:r>
          </a:p>
          <a:p>
            <a:pPr lvl="1"/>
            <a:r>
              <a:rPr lang="en-US" dirty="0"/>
              <a:t>Increased maternal engagement (</a:t>
            </a:r>
            <a:r>
              <a:rPr lang="en-US" b="1" dirty="0"/>
              <a:t>71% </a:t>
            </a:r>
            <a:r>
              <a:rPr lang="en-US" dirty="0"/>
              <a:t>vs. 37%)</a:t>
            </a:r>
          </a:p>
        </p:txBody>
      </p:sp>
    </p:spTree>
    <p:extLst>
      <p:ext uri="{BB962C8B-B14F-4D97-AF65-F5344CB8AC3E}">
        <p14:creationId xmlns:p14="http://schemas.microsoft.com/office/powerpoint/2010/main" val="22056134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latin typeface="Georgia" panose="02040502050405020303" pitchFamily="18" charset="0"/>
              </a:rPr>
              <a:t>Real Change – Without Reinventing the Wheel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98637"/>
            <a:ext cx="8229600" cy="4525963"/>
          </a:xfrm>
        </p:spPr>
        <p:txBody>
          <a:bodyPr/>
          <a:lstStyle/>
          <a:p>
            <a:r>
              <a:rPr lang="en-US" dirty="0"/>
              <a:t>Limited scope of legislation (SB 200 / HB 200)</a:t>
            </a:r>
          </a:p>
          <a:p>
            <a:pPr lvl="1"/>
            <a:r>
              <a:rPr lang="en-US" dirty="0"/>
              <a:t>Simply adds one more qualifying category to receive EI screening and tracking: </a:t>
            </a:r>
            <a:r>
              <a:rPr lang="en-US" b="1" dirty="0"/>
              <a:t>infants whose mothers screen at risk for depression</a:t>
            </a:r>
          </a:p>
          <a:p>
            <a:pPr lvl="1"/>
            <a:r>
              <a:rPr lang="en-US" dirty="0"/>
              <a:t>Early Intervention already in all 67 PA counties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Major impact: benefits both moms and babies statewide</a:t>
            </a:r>
          </a:p>
        </p:txBody>
      </p:sp>
    </p:spTree>
    <p:extLst>
      <p:ext uri="{BB962C8B-B14F-4D97-AF65-F5344CB8AC3E}">
        <p14:creationId xmlns:p14="http://schemas.microsoft.com/office/powerpoint/2010/main" val="41506444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Georgia" panose="02040502050405020303" pitchFamily="18" charset="0"/>
              </a:rPr>
              <a:t>The Right Champions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1219200"/>
            <a:ext cx="8229600" cy="2726674"/>
          </a:xfrm>
        </p:spPr>
      </p:pic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381000" y="3962400"/>
            <a:ext cx="8305800" cy="2514600"/>
          </a:xfrm>
        </p:spPr>
        <p:txBody>
          <a:bodyPr/>
          <a:lstStyle/>
          <a:p>
            <a:pPr marL="0" indent="0">
              <a:buNone/>
            </a:pPr>
            <a:r>
              <a:rPr lang="en-US" sz="1800" dirty="0"/>
              <a:t>   Sen. </a:t>
            </a:r>
            <a:r>
              <a:rPr lang="en-US" sz="1800" dirty="0" err="1"/>
              <a:t>Bartolotta</a:t>
            </a:r>
            <a:r>
              <a:rPr lang="en-US" sz="1800" dirty="0"/>
              <a:t> 	         Sen. </a:t>
            </a:r>
            <a:r>
              <a:rPr lang="en-US" sz="1800" dirty="0" err="1"/>
              <a:t>Schwank</a:t>
            </a:r>
            <a:r>
              <a:rPr lang="en-US" sz="1800" dirty="0"/>
              <a:t> 		Rep. </a:t>
            </a:r>
            <a:r>
              <a:rPr lang="en-US" sz="1800" dirty="0" err="1"/>
              <a:t>Toohil</a:t>
            </a:r>
            <a:r>
              <a:rPr lang="en-US" sz="1800" dirty="0"/>
              <a:t>  	Rep. Schlossberg</a:t>
            </a:r>
          </a:p>
          <a:p>
            <a:endParaRPr lang="en-US" dirty="0"/>
          </a:p>
          <a:p>
            <a:r>
              <a:rPr lang="en-US" dirty="0"/>
              <a:t>Bipartisan</a:t>
            </a:r>
          </a:p>
          <a:p>
            <a:r>
              <a:rPr lang="en-US" dirty="0"/>
              <a:t>Invested</a:t>
            </a:r>
          </a:p>
          <a:p>
            <a:r>
              <a:rPr lang="en-US" dirty="0"/>
              <a:t>Capable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89643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Georgia" panose="02040502050405020303" pitchFamily="18" charset="0"/>
              </a:rPr>
              <a:t>A Novel Approach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351679"/>
            <a:ext cx="4038600" cy="3058521"/>
          </a:xfrm>
          <a:ln>
            <a:solidFill>
              <a:schemeClr val="accent1"/>
            </a:solidFill>
          </a:ln>
        </p:spPr>
      </p:pic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648200" y="2713037"/>
            <a:ext cx="4038600" cy="2239963"/>
          </a:xfrm>
        </p:spPr>
        <p:txBody>
          <a:bodyPr/>
          <a:lstStyle/>
          <a:p>
            <a:r>
              <a:rPr lang="en-US" dirty="0"/>
              <a:t>Town Hall Events</a:t>
            </a:r>
          </a:p>
          <a:p>
            <a:endParaRPr lang="en-US" dirty="0"/>
          </a:p>
          <a:p>
            <a:r>
              <a:rPr lang="en-US" dirty="0"/>
              <a:t>Social media campaign / </a:t>
            </a:r>
            <a:r>
              <a:rPr lang="en-US" dirty="0" err="1"/>
              <a:t>geofencing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37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23" r="12697"/>
          <a:stretch/>
        </p:blipFill>
        <p:spPr>
          <a:xfrm>
            <a:off x="1364893" y="1295400"/>
            <a:ext cx="6255107" cy="4972049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latin typeface="Georgia" panose="02040502050405020303" pitchFamily="18" charset="0"/>
              </a:rPr>
              <a:t>A Diverse, Engaged Coalition</a:t>
            </a:r>
          </a:p>
        </p:txBody>
      </p:sp>
    </p:spTree>
    <p:extLst>
      <p:ext uri="{BB962C8B-B14F-4D97-AF65-F5344CB8AC3E}">
        <p14:creationId xmlns:p14="http://schemas.microsoft.com/office/powerpoint/2010/main" val="29679814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latin typeface="Georgia" panose="02040502050405020303" pitchFamily="18" charset="0"/>
              </a:rPr>
              <a:t>An Incredible Team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953000"/>
          </a:xfrm>
        </p:spPr>
        <p:txBody>
          <a:bodyPr numCol="2">
            <a:normAutofit fontScale="77500" lnSpcReduction="20000"/>
          </a:bodyPr>
          <a:lstStyle/>
          <a:p>
            <a:r>
              <a:rPr lang="en-US" dirty="0"/>
              <a:t>Thanks to:</a:t>
            </a:r>
          </a:p>
          <a:p>
            <a:pPr marL="0" indent="0">
              <a:buNone/>
            </a:pPr>
            <a:endParaRPr lang="en-US" sz="500" dirty="0"/>
          </a:p>
          <a:p>
            <a:pPr lvl="1"/>
            <a:r>
              <a:rPr lang="en-US" dirty="0"/>
              <a:t>United Way of Washington County, PA</a:t>
            </a:r>
          </a:p>
          <a:p>
            <a:pPr lvl="1"/>
            <a:r>
              <a:rPr lang="en-US" dirty="0"/>
              <a:t>United Way of Southwestern Pennsylvania</a:t>
            </a:r>
          </a:p>
          <a:p>
            <a:pPr lvl="1"/>
            <a:r>
              <a:rPr lang="en-US" dirty="0"/>
              <a:t>The Pittsburgh Foundation</a:t>
            </a:r>
          </a:p>
          <a:p>
            <a:pPr lvl="1"/>
            <a:r>
              <a:rPr lang="en-US" dirty="0"/>
              <a:t>John Denny, Denny Civic Solutions</a:t>
            </a:r>
          </a:p>
          <a:p>
            <a:pPr lvl="1"/>
            <a:r>
              <a:rPr lang="en-US" dirty="0"/>
              <a:t>Blender, Inc. </a:t>
            </a:r>
          </a:p>
          <a:p>
            <a:pPr lvl="2"/>
            <a:r>
              <a:rPr lang="en-US" dirty="0"/>
              <a:t>Kris </a:t>
            </a:r>
            <a:r>
              <a:rPr lang="en-US" dirty="0" err="1"/>
              <a:t>Knieriem</a:t>
            </a:r>
            <a:endParaRPr lang="en-US" dirty="0"/>
          </a:p>
          <a:p>
            <a:pPr lvl="2"/>
            <a:r>
              <a:rPr lang="en-US" dirty="0"/>
              <a:t>Katy Albert</a:t>
            </a:r>
          </a:p>
          <a:p>
            <a:pPr lvl="2"/>
            <a:r>
              <a:rPr lang="en-US" dirty="0"/>
              <a:t>Abby Mathieu</a:t>
            </a:r>
          </a:p>
          <a:p>
            <a:pPr lvl="2"/>
            <a:r>
              <a:rPr lang="en-US" dirty="0"/>
              <a:t>Chris Hays</a:t>
            </a:r>
          </a:p>
          <a:p>
            <a:pPr lvl="1"/>
            <a:r>
              <a:rPr lang="en-US" i="1" dirty="0"/>
              <a:t>Helping Families Raise Healthy Children </a:t>
            </a:r>
            <a:r>
              <a:rPr lang="en-US" dirty="0"/>
              <a:t>Initiative</a:t>
            </a:r>
            <a:endParaRPr lang="en-US" i="1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sz="800" dirty="0"/>
          </a:p>
          <a:p>
            <a:pPr lvl="1"/>
            <a:r>
              <a:rPr lang="en-US" dirty="0"/>
              <a:t>Ray Firth</a:t>
            </a:r>
          </a:p>
          <a:p>
            <a:pPr lvl="1"/>
            <a:r>
              <a:rPr lang="en-US" dirty="0"/>
              <a:t>Brian Baxter</a:t>
            </a:r>
          </a:p>
          <a:p>
            <a:pPr lvl="1"/>
            <a:r>
              <a:rPr lang="en-US" dirty="0"/>
              <a:t>Ridge Policy Group</a:t>
            </a:r>
          </a:p>
          <a:p>
            <a:pPr lvl="2"/>
            <a:r>
              <a:rPr lang="en-US" dirty="0"/>
              <a:t>Bev </a:t>
            </a:r>
            <a:r>
              <a:rPr lang="en-US" dirty="0" err="1"/>
              <a:t>Mackereth</a:t>
            </a:r>
            <a:endParaRPr lang="en-US" dirty="0"/>
          </a:p>
          <a:p>
            <a:pPr lvl="2"/>
            <a:r>
              <a:rPr lang="en-US" dirty="0"/>
              <a:t>Mark Campbell</a:t>
            </a:r>
          </a:p>
          <a:p>
            <a:pPr lvl="2"/>
            <a:r>
              <a:rPr lang="en-US" dirty="0"/>
              <a:t>Kerry Lange</a:t>
            </a:r>
          </a:p>
          <a:p>
            <a:pPr lvl="1"/>
            <a:r>
              <a:rPr lang="en-US" dirty="0"/>
              <a:t>Buchanan Ingersoll &amp; Rooney</a:t>
            </a:r>
          </a:p>
          <a:p>
            <a:pPr lvl="2"/>
            <a:r>
              <a:rPr lang="en-US" dirty="0"/>
              <a:t>Chuck </a:t>
            </a:r>
            <a:r>
              <a:rPr lang="en-US" dirty="0" err="1"/>
              <a:t>Kolling</a:t>
            </a:r>
            <a:endParaRPr lang="en-US" dirty="0"/>
          </a:p>
          <a:p>
            <a:pPr lvl="2"/>
            <a:r>
              <a:rPr lang="en-US" dirty="0"/>
              <a:t>Meghan Fisher</a:t>
            </a:r>
          </a:p>
          <a:p>
            <a:pPr lvl="1"/>
            <a:r>
              <a:rPr lang="en-US" dirty="0"/>
              <a:t>All of our coalition partners</a:t>
            </a:r>
          </a:p>
        </p:txBody>
      </p:sp>
    </p:spTree>
    <p:extLst>
      <p:ext uri="{BB962C8B-B14F-4D97-AF65-F5344CB8AC3E}">
        <p14:creationId xmlns:p14="http://schemas.microsoft.com/office/powerpoint/2010/main" val="30221958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329</TotalTime>
  <Words>237</Words>
  <Application>Microsoft Office PowerPoint</Application>
  <PresentationFormat>On-screen Show (4:3)</PresentationFormat>
  <Paragraphs>56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Georgia</vt:lpstr>
      <vt:lpstr>Office Theme</vt:lpstr>
      <vt:lpstr>PowerPoint Presentation</vt:lpstr>
      <vt:lpstr>A Strong Research Base</vt:lpstr>
      <vt:lpstr>Real Change – Without Reinventing the Wheel</vt:lpstr>
      <vt:lpstr>The Right Champions</vt:lpstr>
      <vt:lpstr>A Novel Approach</vt:lpstr>
      <vt:lpstr>A Diverse, Engaged Coalition</vt:lpstr>
      <vt:lpstr>An Incredible Team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Charlie Lotz</dc:creator>
  <cp:lastModifiedBy>Charlie Lotz</cp:lastModifiedBy>
  <cp:revision>18</cp:revision>
  <dcterms:created xsi:type="dcterms:W3CDTF">2017-11-03T19:09:04Z</dcterms:created>
  <dcterms:modified xsi:type="dcterms:W3CDTF">2018-02-14T17:49:52Z</dcterms:modified>
</cp:coreProperties>
</file>